
<file path=[Content_Types].xml><?xml version="1.0" encoding="utf-8"?>
<Types xmlns="http://schemas.openxmlformats.org/package/2006/content-types">
  <Default Extension="1" ContentType="image/pn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9" r:id="rId12"/>
    <p:sldId id="265" r:id="rId13"/>
    <p:sldId id="266" r:id="rId14"/>
    <p:sldId id="263" r:id="rId15"/>
    <p:sldId id="264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59D0B3-8D02-44C5-831F-32CD3FA8D31A}" v="24" dt="2020-11-18T15:13:47.6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67" d="100"/>
          <a:sy n="67" d="100"/>
        </p:scale>
        <p:origin x="5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Julian" userId="29300715-b10e-48a2-887f-b7fa4e9e6130" providerId="ADAL" clId="{4159D0B3-8D02-44C5-831F-32CD3FA8D31A}"/>
    <pc:docChg chg="undo custSel modSld">
      <pc:chgData name="John Julian" userId="29300715-b10e-48a2-887f-b7fa4e9e6130" providerId="ADAL" clId="{4159D0B3-8D02-44C5-831F-32CD3FA8D31A}" dt="2020-11-18T15:43:49.038" v="195" actId="20577"/>
      <pc:docMkLst>
        <pc:docMk/>
      </pc:docMkLst>
      <pc:sldChg chg="addSp modSp">
        <pc:chgData name="John Julian" userId="29300715-b10e-48a2-887f-b7fa4e9e6130" providerId="ADAL" clId="{4159D0B3-8D02-44C5-831F-32CD3FA8D31A}" dt="2020-11-18T14:46:36.294" v="125" actId="20577"/>
        <pc:sldMkLst>
          <pc:docMk/>
          <pc:sldMk cId="3329267309" sldId="257"/>
        </pc:sldMkLst>
        <pc:spChg chg="add mod">
          <ac:chgData name="John Julian" userId="29300715-b10e-48a2-887f-b7fa4e9e6130" providerId="ADAL" clId="{4159D0B3-8D02-44C5-831F-32CD3FA8D31A}" dt="2020-11-18T14:46:36.294" v="125" actId="20577"/>
          <ac:spMkLst>
            <pc:docMk/>
            <pc:sldMk cId="3329267309" sldId="257"/>
            <ac:spMk id="3" creationId="{711C5908-65A2-474A-82FE-FAF7F7BD870C}"/>
          </ac:spMkLst>
        </pc:spChg>
      </pc:sldChg>
      <pc:sldChg chg="modAnim">
        <pc:chgData name="John Julian" userId="29300715-b10e-48a2-887f-b7fa4e9e6130" providerId="ADAL" clId="{4159D0B3-8D02-44C5-831F-32CD3FA8D31A}" dt="2020-11-18T15:06:30.584" v="161"/>
        <pc:sldMkLst>
          <pc:docMk/>
          <pc:sldMk cId="3027320772" sldId="258"/>
        </pc:sldMkLst>
      </pc:sldChg>
      <pc:sldChg chg="modSp modAnim">
        <pc:chgData name="John Julian" userId="29300715-b10e-48a2-887f-b7fa4e9e6130" providerId="ADAL" clId="{4159D0B3-8D02-44C5-831F-32CD3FA8D31A}" dt="2020-11-18T15:07:01.447" v="167"/>
        <pc:sldMkLst>
          <pc:docMk/>
          <pc:sldMk cId="3891350139" sldId="259"/>
        </pc:sldMkLst>
        <pc:spChg chg="mod">
          <ac:chgData name="John Julian" userId="29300715-b10e-48a2-887f-b7fa4e9e6130" providerId="ADAL" clId="{4159D0B3-8D02-44C5-831F-32CD3FA8D31A}" dt="2020-11-18T15:05:48.404" v="156" actId="20577"/>
          <ac:spMkLst>
            <pc:docMk/>
            <pc:sldMk cId="3891350139" sldId="259"/>
            <ac:spMk id="3" creationId="{74368965-FFD0-4286-8356-88D26FF0D188}"/>
          </ac:spMkLst>
        </pc:spChg>
        <pc:spChg chg="mod">
          <ac:chgData name="John Julian" userId="29300715-b10e-48a2-887f-b7fa4e9e6130" providerId="ADAL" clId="{4159D0B3-8D02-44C5-831F-32CD3FA8D31A}" dt="2020-11-18T15:06:50.165" v="164" actId="14100"/>
          <ac:spMkLst>
            <pc:docMk/>
            <pc:sldMk cId="3891350139" sldId="259"/>
            <ac:spMk id="4" creationId="{EF855A3F-4D71-47DF-AD4A-D1CFEAEA5C0E}"/>
          </ac:spMkLst>
        </pc:spChg>
      </pc:sldChg>
      <pc:sldChg chg="modSp">
        <pc:chgData name="John Julian" userId="29300715-b10e-48a2-887f-b7fa4e9e6130" providerId="ADAL" clId="{4159D0B3-8D02-44C5-831F-32CD3FA8D31A}" dt="2020-11-18T15:43:49.038" v="195" actId="20577"/>
        <pc:sldMkLst>
          <pc:docMk/>
          <pc:sldMk cId="4278721071" sldId="266"/>
        </pc:sldMkLst>
        <pc:spChg chg="mod">
          <ac:chgData name="John Julian" userId="29300715-b10e-48a2-887f-b7fa4e9e6130" providerId="ADAL" clId="{4159D0B3-8D02-44C5-831F-32CD3FA8D31A}" dt="2020-11-18T15:43:49.038" v="195" actId="20577"/>
          <ac:spMkLst>
            <pc:docMk/>
            <pc:sldMk cId="4278721071" sldId="266"/>
            <ac:spMk id="3" creationId="{90C7339A-8A2A-4B28-BB07-F92FA3082409}"/>
          </ac:spMkLst>
        </pc:spChg>
      </pc:sldChg>
      <pc:sldChg chg="modSp">
        <pc:chgData name="John Julian" userId="29300715-b10e-48a2-887f-b7fa4e9e6130" providerId="ADAL" clId="{4159D0B3-8D02-44C5-831F-32CD3FA8D31A}" dt="2020-11-15T19:43:49.722" v="17" actId="20577"/>
        <pc:sldMkLst>
          <pc:docMk/>
          <pc:sldMk cId="2482528927" sldId="267"/>
        </pc:sldMkLst>
        <pc:spChg chg="mod">
          <ac:chgData name="John Julian" userId="29300715-b10e-48a2-887f-b7fa4e9e6130" providerId="ADAL" clId="{4159D0B3-8D02-44C5-831F-32CD3FA8D31A}" dt="2020-11-15T19:43:49.722" v="17" actId="20577"/>
          <ac:spMkLst>
            <pc:docMk/>
            <pc:sldMk cId="2482528927" sldId="267"/>
            <ac:spMk id="3" creationId="{7181E92A-FB7B-4159-BE03-8B4D94C301C7}"/>
          </ac:spMkLst>
        </pc:spChg>
      </pc:sldChg>
      <pc:sldChg chg="addSp modSp">
        <pc:chgData name="John Julian" userId="29300715-b10e-48a2-887f-b7fa4e9e6130" providerId="ADAL" clId="{4159D0B3-8D02-44C5-831F-32CD3FA8D31A}" dt="2020-11-18T15:14:30.503" v="192" actId="1038"/>
        <pc:sldMkLst>
          <pc:docMk/>
          <pc:sldMk cId="3748144806" sldId="268"/>
        </pc:sldMkLst>
        <pc:spChg chg="mod">
          <ac:chgData name="John Julian" userId="29300715-b10e-48a2-887f-b7fa4e9e6130" providerId="ADAL" clId="{4159D0B3-8D02-44C5-831F-32CD3FA8D31A}" dt="2020-11-18T15:13:10.434" v="171" actId="20577"/>
          <ac:spMkLst>
            <pc:docMk/>
            <pc:sldMk cId="3748144806" sldId="268"/>
            <ac:spMk id="2" creationId="{7FD2F398-0173-42C0-A1C9-2379CAF88661}"/>
          </ac:spMkLst>
        </pc:spChg>
        <pc:picChg chg="add mod">
          <ac:chgData name="John Julian" userId="29300715-b10e-48a2-887f-b7fa4e9e6130" providerId="ADAL" clId="{4159D0B3-8D02-44C5-831F-32CD3FA8D31A}" dt="2020-11-18T15:14:30.503" v="192" actId="1038"/>
          <ac:picMkLst>
            <pc:docMk/>
            <pc:sldMk cId="3748144806" sldId="268"/>
            <ac:picMk id="4" creationId="{1856AD78-69AF-4FD5-83D4-4A5E60F06D0A}"/>
          </ac:picMkLst>
        </pc:picChg>
        <pc:picChg chg="mod">
          <ac:chgData name="John Julian" userId="29300715-b10e-48a2-887f-b7fa4e9e6130" providerId="ADAL" clId="{4159D0B3-8D02-44C5-831F-32CD3FA8D31A}" dt="2020-11-18T15:14:25.411" v="184" actId="1076"/>
          <ac:picMkLst>
            <pc:docMk/>
            <pc:sldMk cId="3748144806" sldId="268"/>
            <ac:picMk id="5" creationId="{2BEECE8B-6D7F-4A59-BE6C-58271C444D0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1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9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08F38F5-7B5E-4740-A337-243BDA8AEE03}"/>
              </a:ext>
            </a:extLst>
          </p:cNvPr>
          <p:cNvSpPr/>
          <p:nvPr userDrawn="1"/>
        </p:nvSpPr>
        <p:spPr>
          <a:xfrm>
            <a:off x="0" y="0"/>
            <a:ext cx="12192000" cy="189411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BA2BA-9483-4E2C-A77A-E6E29217DC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36525"/>
            <a:ext cx="11851341" cy="898899"/>
          </a:xfrm>
        </p:spPr>
        <p:txBody>
          <a:bodyPr anchor="t"/>
          <a:lstStyle>
            <a:lvl1pPr algn="r"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 dirty="0"/>
              <a:t>Lecture 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AE08C-2DFA-41BF-90C8-9EA00F99C82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07341" y="1231366"/>
            <a:ext cx="9144000" cy="1655762"/>
          </a:xfrm>
        </p:spPr>
        <p:txBody>
          <a:bodyPr/>
          <a:lstStyle>
            <a:lvl1pPr marL="0" indent="0" algn="r">
              <a:buNone/>
              <a:defRPr sz="2400" b="1">
                <a:solidFill>
                  <a:srgbClr val="E84A2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UIUC ECON 490 Applied Machine Learning in Economics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B1E16-2EB5-4057-8781-B96132988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4441-01B0-41A1-8706-6CD39985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A2F5-AFD8-4CB7-94DF-AE9A5AE7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8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75FF-077C-4A9C-8FD6-35D07DF01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646656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952E9-6B42-4894-8BB8-6ADD0A2A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3000"/>
            <a:ext cx="10515600" cy="45854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4AAB0-FB1C-493B-B9B5-447A7773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FF192-81D6-44BA-8736-B2F12F07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AA711-06AE-4806-911B-BBE202B1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79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64FB-22DA-489F-A215-E7347B1C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1"/>
            <a:ext cx="10515600" cy="599492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65B7-316C-48E3-AEDC-F481C7851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41D60-CF11-439F-8836-F27C0AF7B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A6D71-0B86-47F3-AD6F-EB441160F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0E042-AC4B-43D6-985A-EB378A9EF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EFB824-0178-4DED-9CBE-3273B7CC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6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300A-2C9A-4093-B985-4F4B62685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571500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64F2B7-5EBF-4087-A642-205DFE48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2CE22-9D48-4C84-9B69-6BBF1E27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7F086-97F3-4CE6-B8FB-3C1753E6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6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0209-7C5B-4EC8-94A5-312EEE26E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66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BAE19-C506-4FDE-A397-5C4332C5C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2639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1F3D-37BA-480B-B982-1860DB90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E949C-A0E1-4647-B8B2-D85327C7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4E57A-49FB-4F07-B574-D6CBB72DB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7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721E-DE5C-4180-9CAA-602201C1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15021"/>
            <a:ext cx="10515600" cy="1325563"/>
          </a:xfrm>
        </p:spPr>
        <p:txBody>
          <a:bodyPr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9590-BEA7-4C8D-BF3F-06F2D6DFA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049B3-9CED-4E23-9702-DFA968569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78C6F-35E5-4AC9-9979-79A87F74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8CDDB2-1741-4FBF-ACE4-DC59F484C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FE34F-0467-4747-9DFB-2267314D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BD7FE-4933-4DFC-9293-502C519E5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E18997-C271-43D0-B331-EFF42790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0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16B40F-1C8A-4CAB-81CE-92FA25AF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651875-C122-4619-BCF7-7FFC9B6A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607BB-0E3B-4587-9195-D602F5D9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38E78-76CC-4442-B3DA-8B33E6B1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AA233-36CB-4521-9764-D67D07E74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190D0-F842-4FA6-B4B0-74B99AB6A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99399-398A-4C41-8C6C-06BD9AEFD18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F6103-0A9E-429B-8AD9-95DFE9C9B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8BF6D-F576-44C5-9C89-A457EE5B4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2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9" r:id="rId4"/>
    <p:sldLayoutId id="2147483651" r:id="rId5"/>
    <p:sldLayoutId id="2147483653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hyperlink" Target="https://atom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oi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58581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awpixel.com/search/face%20mask" TargetMode="External"/><Relationship Id="rId5" Type="http://schemas.openxmlformats.org/officeDocument/2006/relationships/image" Target="../media/image15.1"/><Relationship Id="rId4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7F6D3-5610-4D4B-957E-425A40D8D8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Gap Statistic &amp; Longitudinal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DB47B-1C47-4D14-88E6-CDB1E27E97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UIUC ECON 490: Applied Machine Learning in Economics</a:t>
            </a:r>
          </a:p>
        </p:txBody>
      </p:sp>
    </p:spTree>
    <p:extLst>
      <p:ext uri="{BB962C8B-B14F-4D97-AF65-F5344CB8AC3E}">
        <p14:creationId xmlns:p14="http://schemas.microsoft.com/office/powerpoint/2010/main" val="386016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A345-5E3D-4639-ABD5-27EC36CE1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2/3 – LR Occupational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7339A-8A2A-4B28-BB07-F92FA3082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Autor &amp; </a:t>
            </a:r>
            <a:r>
              <a:rPr lang="en-US" dirty="0" err="1"/>
              <a:t>Salomons</a:t>
            </a:r>
            <a:r>
              <a:rPr lang="en-US" dirty="0"/>
              <a:t> (2019) New Frontiers: The Evolution of New Work</a:t>
            </a: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73764D5-50FE-47F2-9221-33ED7FFAFF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825115"/>
              </p:ext>
            </p:extLst>
          </p:nvPr>
        </p:nvGraphicFramePr>
        <p:xfrm>
          <a:off x="838200" y="2057400"/>
          <a:ext cx="10511236" cy="3200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228259">
                  <a:extLst>
                    <a:ext uri="{9D8B030D-6E8A-4147-A177-3AD203B41FA5}">
                      <a16:colId xmlns:a16="http://schemas.microsoft.com/office/drawing/2014/main" val="638585033"/>
                    </a:ext>
                  </a:extLst>
                </a:gridCol>
                <a:gridCol w="4596802">
                  <a:extLst>
                    <a:ext uri="{9D8B030D-6E8A-4147-A177-3AD203B41FA5}">
                      <a16:colId xmlns:a16="http://schemas.microsoft.com/office/drawing/2014/main" val="56699774"/>
                    </a:ext>
                  </a:extLst>
                </a:gridCol>
                <a:gridCol w="3686175">
                  <a:extLst>
                    <a:ext uri="{9D8B030D-6E8A-4147-A177-3AD203B41FA5}">
                      <a16:colId xmlns:a16="http://schemas.microsoft.com/office/drawing/2014/main" val="865071500"/>
                    </a:ext>
                  </a:extLst>
                </a:gridCol>
              </a:tblGrid>
              <a:tr h="172275">
                <a:tc>
                  <a:txBody>
                    <a:bodyPr/>
                    <a:lstStyle/>
                    <a:p>
                      <a:r>
                        <a:rPr lang="en-US" sz="2400" dirty="0"/>
                        <a:t>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Increase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Decrease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517411"/>
                  </a:ext>
                </a:extLst>
              </a:tr>
              <a:tr h="227300">
                <a:tc>
                  <a:txBody>
                    <a:bodyPr/>
                    <a:lstStyle/>
                    <a:p>
                      <a:r>
                        <a:rPr lang="en-US" sz="2400" dirty="0"/>
                        <a:t>1950-1960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Clerical, administrative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0859973"/>
                  </a:ext>
                </a:extLst>
              </a:tr>
              <a:tr h="174998">
                <a:tc>
                  <a:txBody>
                    <a:bodyPr/>
                    <a:lstStyle/>
                    <a:p>
                      <a:r>
                        <a:rPr lang="en-US" sz="2400" dirty="0"/>
                        <a:t>1960-1970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Clerical, administrative,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487846"/>
                  </a:ext>
                </a:extLst>
              </a:tr>
              <a:tr h="172275">
                <a:tc>
                  <a:txBody>
                    <a:bodyPr/>
                    <a:lstStyle/>
                    <a:p>
                      <a:r>
                        <a:rPr lang="en-US" sz="2400" dirty="0"/>
                        <a:t>1970-1980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Office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186213"/>
                  </a:ext>
                </a:extLst>
              </a:tr>
              <a:tr h="227300">
                <a:tc>
                  <a:txBody>
                    <a:bodyPr/>
                    <a:lstStyle/>
                    <a:p>
                      <a:r>
                        <a:rPr lang="en-US" sz="2400" dirty="0"/>
                        <a:t>1980-1990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Professional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Office, low-ed “masculine”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058330"/>
                  </a:ext>
                </a:extLst>
              </a:tr>
              <a:tr h="227300">
                <a:tc>
                  <a:txBody>
                    <a:bodyPr/>
                    <a:lstStyle/>
                    <a:p>
                      <a:r>
                        <a:rPr lang="en-US" sz="2400" dirty="0"/>
                        <a:t>1990-2000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Professional, technician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Office, low-ed “masculine”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246087"/>
                  </a:ext>
                </a:extLst>
              </a:tr>
              <a:tr h="227300">
                <a:tc>
                  <a:txBody>
                    <a:bodyPr/>
                    <a:lstStyle/>
                    <a:p>
                      <a:r>
                        <a:rPr lang="en-US" sz="2400" dirty="0"/>
                        <a:t>2000-2015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Professional, “wealth work”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Office, low-ed ”masculine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291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721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5CFE-F9A0-4E28-9AD9-E5874D926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3/3 – Great Recession Purchases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F01D14-943E-40D7-B51C-567ACB47B7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52488"/>
            <a:ext cx="5181600" cy="215778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3AA75-08C5-4CD3-A271-6838FDC6313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1 </a:t>
            </a:r>
            <a:r>
              <a:rPr lang="en-US" dirty="0"/>
              <a:t>– beer/ale/alcoholic,  coffee, cold cereal, frozen dinners/entrees, frozen pizza, hotdogs, mayonnaise, milk, mustard/ketchup, peanut butter, salty snacks, soup</a:t>
            </a:r>
          </a:p>
          <a:p>
            <a:r>
              <a:rPr lang="en-US" dirty="0">
                <a:solidFill>
                  <a:srgbClr val="00B0F0"/>
                </a:solidFill>
              </a:rPr>
              <a:t>Cluster 2 </a:t>
            </a:r>
            <a:r>
              <a:rPr lang="en-US" dirty="0"/>
              <a:t>–blades, cigarettes, deodorant, diapers, facial tissue, paper towels, photography supplies, razors, shampoo, toilet tissue, and toothpaste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075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3F44-F8B8-4269-AB49-5ECCF04F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3/3 – COVID Purchases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75AA47-E334-495E-855C-C2B469677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943" y="1143000"/>
            <a:ext cx="7292114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59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CD5EC-4F36-4640-8A3F-C8FA4FEE9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1E92A-FB7B-4159-BE03-8B4D94C30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time…</a:t>
            </a:r>
          </a:p>
          <a:p>
            <a:pPr lvl="1"/>
            <a:r>
              <a:rPr lang="en-US" dirty="0"/>
              <a:t>GitHub!</a:t>
            </a:r>
          </a:p>
          <a:p>
            <a:pPr lvl="1"/>
            <a:r>
              <a:rPr lang="en-US"/>
              <a:t>Download Atom: </a:t>
            </a:r>
            <a:r>
              <a:rPr lang="en-US">
                <a:hlinkClick r:id="rId2"/>
              </a:rPr>
              <a:t>https://atom.io/</a:t>
            </a:r>
            <a:r>
              <a:rPr lang="en-US"/>
              <a:t> </a:t>
            </a:r>
          </a:p>
          <a:p>
            <a:pPr lvl="1"/>
            <a:r>
              <a:rPr lang="en-US" dirty="0"/>
              <a:t>Download git: </a:t>
            </a:r>
            <a:r>
              <a:rPr lang="en-US" dirty="0">
                <a:hlinkClick r:id="rId3"/>
              </a:rPr>
              <a:t>https://git-scm.com/downloads</a:t>
            </a:r>
            <a:endParaRPr lang="en-US" dirty="0"/>
          </a:p>
          <a:p>
            <a:pPr lvl="1"/>
            <a:r>
              <a:rPr lang="en-US" dirty="0"/>
              <a:t>Create a GitHub account </a:t>
            </a:r>
            <a:r>
              <a:rPr lang="en-US" dirty="0">
                <a:hlinkClick r:id="rId4"/>
              </a:rPr>
              <a:t>https://github.com/join</a:t>
            </a:r>
            <a:endParaRPr lang="en-US" dirty="0"/>
          </a:p>
          <a:p>
            <a:pPr lvl="2"/>
            <a:r>
              <a:rPr lang="en-US" dirty="0"/>
              <a:t>Recommend using not your university email (i.e. personal)</a:t>
            </a:r>
          </a:p>
          <a:p>
            <a:pPr lvl="1"/>
            <a:endParaRPr lang="en-US" dirty="0"/>
          </a:p>
          <a:p>
            <a:r>
              <a:rPr lang="en-US" dirty="0"/>
              <a:t>Due Friday 11:59pm – Preliminary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28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F398-0173-42C0-A1C9-2379CAF88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ENJOY BREAK!             BE SAFE!            HAVE FUN!</a:t>
            </a:r>
          </a:p>
        </p:txBody>
      </p:sp>
      <p:pic>
        <p:nvPicPr>
          <p:cNvPr id="5" name="Content Placeholder 4" descr="Shape&#10;&#10;Description automatically generated">
            <a:extLst>
              <a:ext uri="{FF2B5EF4-FFF2-40B4-BE49-F238E27FC236}">
                <a16:creationId xmlns:a16="http://schemas.microsoft.com/office/drawing/2014/main" id="{2BEECE8B-6D7F-4A59-BE6C-58271C444D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67789" y="1143000"/>
            <a:ext cx="5456421" cy="45847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960A04-5B95-4EE3-AA5A-904D50723119}"/>
              </a:ext>
            </a:extLst>
          </p:cNvPr>
          <p:cNvSpPr txBox="1"/>
          <p:nvPr/>
        </p:nvSpPr>
        <p:spPr>
          <a:xfrm>
            <a:off x="3367789" y="5727700"/>
            <a:ext cx="54564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pngimg.com/download/58581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1856AD78-69AF-4FD5-83D4-4A5E60F06D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844716" y="2609188"/>
            <a:ext cx="2342148" cy="167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44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5862A-29CD-493A-A915-4BACB890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Gap Statistic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734266-5347-4FF7-AE6A-BBE2B00A7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2652" y="132346"/>
            <a:ext cx="6142822" cy="55584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1C5908-65A2-474A-82FE-FAF7F7BD870C}"/>
              </a:ext>
            </a:extLst>
          </p:cNvPr>
          <p:cNvSpPr txBox="1"/>
          <p:nvPr/>
        </p:nvSpPr>
        <p:spPr>
          <a:xfrm>
            <a:off x="1385888" y="6072188"/>
            <a:ext cx="996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Tibshirani</a:t>
            </a:r>
            <a:r>
              <a:rPr lang="en-US" dirty="0">
                <a:solidFill>
                  <a:schemeClr val="bg1"/>
                </a:solidFill>
              </a:rPr>
              <a:t>, Walther, &amp; Hastie (2001) Estimating the number of clusters in a data set via the gap statistic</a:t>
            </a:r>
          </a:p>
        </p:txBody>
      </p:sp>
    </p:spTree>
    <p:extLst>
      <p:ext uri="{BB962C8B-B14F-4D97-AF65-F5344CB8AC3E}">
        <p14:creationId xmlns:p14="http://schemas.microsoft.com/office/powerpoint/2010/main" val="3329267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C174-2DA8-488A-9F84-6EA47624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Gap Statistic –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BE356D-85A4-45C5-AAF3-63F4A0600E44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such that</a:t>
                </a:r>
                <a:endParaRPr lang="en-US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𝑖</m:t>
                    </m:r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latin typeface="Cambria Math" panose="02040503050406030204" pitchFamily="18" charset="0"/>
                      </a:rPr>
                      <m:t>,...,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ar-AE" dirty="0"/>
                  <a:t> 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𝑗</m:t>
                    </m:r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latin typeface="Cambria Math" panose="02040503050406030204" pitchFamily="18" charset="0"/>
                      </a:rPr>
                      <m:t>,...,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dirty="0"/>
              </a:p>
              <a:p>
                <a:r>
                  <a:rPr lang="en-US" dirty="0"/>
                  <a:t>Distance between two points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Ex Euclidean, correlation, etc.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ar-AE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distances</a:t>
                </a:r>
              </a:p>
              <a:p>
                <a:r>
                  <a:rPr lang="en-US" dirty="0"/>
                  <a:t>Clusters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ar-AE" dirty="0"/>
                  <a:t> </a:t>
                </a:r>
                <a:r>
                  <a:rPr lang="en-US" dirty="0"/>
                  <a:t>for </a:t>
                </a:r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𝑟</m:t>
                    </m:r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latin typeface="Cambria Math" panose="02040503050406030204" pitchFamily="18" charset="0"/>
                      </a:rPr>
                      <m:t>,..,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ar-AE" dirty="0"/>
                  <a:t> 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=|</m:t>
                    </m:r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ar-AE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BE356D-85A4-45C5-AAF3-63F4A0600E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118" t="-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A38F053E-A0B0-4A7E-AF68-9476D84D87FD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r>
                  <a:rPr lang="en-US" dirty="0"/>
                  <a:t>Define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p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ar-AE">
                            <a:latin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sub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​</m:t>
                        </m:r>
                      </m:sup>
                      <m:e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p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sub>
                        </m:sSub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Pooled within-cluster summed distance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undOvr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ar-AE">
                            <a:latin typeface="Cambria Math" panose="02040503050406030204" pitchFamily="18" charset="0"/>
                          </a:rPr>
                          <m:t>𝐾</m:t>
                        </m:r>
                      </m:sup>
                      <m:e>
                        <m:f>
                          <m:f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ar-AE">
                                <a:latin typeface="Cambria Math" panose="02040503050406030204" pitchFamily="18" charset="0"/>
                              </a:rPr>
                              <m:t>2</m:t>
                            </m:r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</m:den>
                        </m:f>
                      </m:e>
                    </m:nary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2400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ar-AE" sz="240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sz="240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ar-AE" sz="240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ar-AE" sz="240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ar-AE" sz="2400">
                          <a:latin typeface="Cambria Math" panose="02040503050406030204" pitchFamily="18" charset="0"/>
                        </a:rPr>
                        <m:t>[</m:t>
                      </m:r>
                      <m:r>
                        <m:rPr>
                          <m:nor/>
                        </m:rPr>
                        <a:rPr lang="en-US" sz="2400"/>
                        <m:t>log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ar-AE" sz="2400">
                          <a:latin typeface="Cambria Math" panose="02040503050406030204" pitchFamily="18" charset="0"/>
                        </a:rPr>
                        <m:t>)]−</m:t>
                      </m:r>
                      <m:r>
                        <m:rPr>
                          <m:nor/>
                        </m:rPr>
                        <a:rPr lang="en-US" sz="2400"/>
                        <m:t>log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ar-AE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ar-AE" sz="240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ar-AE" sz="24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ar-AE" sz="24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A38F053E-A0B0-4A7E-AF68-9476D84D87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2118" t="-21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7320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7ED21-6EC0-4226-A9D1-3F9D06D1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Gap Statistic – Intuition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68965-FFD0-4286-8356-88D26FF0D1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143000"/>
                <a:ext cx="5934074" cy="4576763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: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𝑘</m:t>
                    </m:r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:endParaRPr lang="en-US" dirty="0">
                  <a:latin typeface="Cambria Math" panose="020405030504060302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>
                          <a:latin typeface="Cambria Math" panose="02040503050406030204" pitchFamily="18" charset="0"/>
                        </a:rPr>
                        <m:t>𝐺𝑎</m:t>
                      </m:r>
                      <m:sSub>
                        <m:sSub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/>
                            <m:t>log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US"/>
                        <m:t>log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-means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)=</m:t>
                      </m:r>
                      <m:r>
                        <m:rPr>
                          <m:nor/>
                        </m:rPr>
                        <a:rPr lang="en-US"/>
                        <m:t>log</m:t>
                      </m:r>
                      <m:d>
                        <m:dPr>
                          <m:begChr m:val="{"/>
                          <m:endChr m:val="}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/>
                                    <m:t>MSE</m:t>
                                  </m:r>
                                </m:e>
                                <m:sub>
                                  <m:sSup>
                                    <m:sSup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ar-AE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ar-AE"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/>
                                    <m:t>MSE</m:t>
                                  </m:r>
                                </m:e>
                                <m:sub>
                                  <m:sSup>
                                    <m:sSupPr>
                                      <m:ctrlPr>
                                        <a:rPr lang="ar-A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ar-AE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r>
                                        <a:rPr lang="ar-AE">
                                          <a:latin typeface="Cambria Math" panose="02040503050406030204" pitchFamily="18" charset="0"/>
                                        </a:rPr>
                                        <m:t>∗</m:t>
                                      </m:r>
                                    </m:sup>
                                  </m:sSup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  <m:r>
                        <a:rPr lang="ar-AE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US"/>
                        <m:t>log</m:t>
                      </m:r>
                      <m:d>
                        <m:dPr>
                          <m:begChr m:val="{"/>
                          <m:endChr m:val="}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/>
                                    <m:t>MSE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/>
                                    <m:t>MSE</m:t>
                                  </m:r>
                                </m:e>
                                <m:sub>
                                  <m:r>
                                    <a:rPr lang="ar-AE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sub>
                              </m:sSub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ar-AE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ar-AE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/>
                          <m:t>log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ar-AE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ar-AE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/>
                  <a:t> needs a distribution</a:t>
                </a:r>
              </a:p>
              <a:p>
                <a:endParaRPr lang="en-US" dirty="0"/>
              </a:p>
              <a:p>
                <a:r>
                  <a:rPr lang="en-US" dirty="0"/>
                  <a:t>Estimate one via Monte-Carlo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368965-FFD0-4286-8356-88D26FF0D1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143000"/>
                <a:ext cx="5934074" cy="4576763"/>
              </a:xfrm>
              <a:blipFill>
                <a:blip r:embed="rId2"/>
                <a:stretch>
                  <a:fillRect l="-1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F855A3F-4D71-47DF-AD4A-D1CFEAEA5C0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573328" y="1143000"/>
                <a:ext cx="4780471" cy="4576763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Decision rule: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acc>
                    <m:r>
                      <a:rPr lang="ar-AE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smallest</a:t>
                </a:r>
                <a:r>
                  <a:rPr lang="ar-AE" dirty="0"/>
                  <a:t> </a:t>
                </a:r>
                <a14:m>
                  <m:oMath xmlns:m="http://schemas.openxmlformats.org/officeDocument/2006/math">
                    <m:r>
                      <a:rPr lang="ar-AE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 where         </a:t>
                </a:r>
                <a:r>
                  <a:rPr lang="ar-AE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/>
                      <m:t>Gap</m:t>
                    </m:r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>
                        <a:latin typeface="Cambria Math" panose="02040503050406030204" pitchFamily="18" charset="0"/>
                      </a:rPr>
                      <m:t>)≥</m:t>
                    </m:r>
                    <m:r>
                      <m:rPr>
                        <m:nor/>
                      </m:rPr>
                      <a:rPr lang="en-US"/>
                      <m:t>Gap</m:t>
                    </m:r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>
                        <a:latin typeface="Cambria Math" panose="02040503050406030204" pitchFamily="18" charset="0"/>
                      </a:rPr>
                      <m:t>)−</m:t>
                    </m:r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ar-AE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by bootstrapping</a:t>
                </a:r>
              </a:p>
              <a:p>
                <a:endParaRPr lang="en-US" dirty="0"/>
              </a:p>
              <a:p>
                <a:r>
                  <a:rPr lang="en-US" dirty="0"/>
                  <a:t>Computationally expensive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F855A3F-4D71-47DF-AD4A-D1CFEAEA5C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573328" y="1143000"/>
                <a:ext cx="4780471" cy="4576763"/>
              </a:xfrm>
              <a:blipFill>
                <a:blip r:embed="rId3"/>
                <a:stretch>
                  <a:fillRect l="-2296" t="-22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135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20033-D687-4A2D-B267-C2BC1F09E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Clustering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A3AFE-17D5-4584-BF49-6F1865792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at features differently</a:t>
            </a:r>
          </a:p>
        </p:txBody>
      </p:sp>
    </p:spTree>
    <p:extLst>
      <p:ext uri="{BB962C8B-B14F-4D97-AF65-F5344CB8AC3E}">
        <p14:creationId xmlns:p14="http://schemas.microsoft.com/office/powerpoint/2010/main" val="1106476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46C3A-D557-48C6-889C-2F6EA68CB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Properly Formatted Data (long)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A3A7D6AE-4CF8-4D38-B50B-0EBE3F368B7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52999873"/>
                  </p:ext>
                </p:extLst>
              </p:nvPr>
            </p:nvGraphicFramePr>
            <p:xfrm>
              <a:off x="838200" y="989556"/>
              <a:ext cx="6309360" cy="466344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20170432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884805594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225061190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Year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Variable 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0016095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09314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96937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60150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6904550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2147951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7715555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658049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6132337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A3A7D6AE-4CF8-4D38-B50B-0EBE3F368B7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52999873"/>
                  </p:ext>
                </p:extLst>
              </p:nvPr>
            </p:nvGraphicFramePr>
            <p:xfrm>
              <a:off x="838200" y="989556"/>
              <a:ext cx="6309360" cy="466344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2103120">
                      <a:extLst>
                        <a:ext uri="{9D8B030D-6E8A-4147-A177-3AD203B41FA5}">
                          <a16:colId xmlns:a16="http://schemas.microsoft.com/office/drawing/2014/main" val="201704325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1884805594"/>
                        </a:ext>
                      </a:extLst>
                    </a:gridCol>
                    <a:gridCol w="2103120">
                      <a:extLst>
                        <a:ext uri="{9D8B030D-6E8A-4147-A177-3AD203B41FA5}">
                          <a16:colId xmlns:a16="http://schemas.microsoft.com/office/drawing/2014/main" val="2250611908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Year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Variable 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0016095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9093140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7969370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6015023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69045508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2147951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77155555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6580493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t="-811765" r="-200580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99711" t="-811765" r="-100000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290" t="-811765" r="-290" b="-117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6132337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4779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3D0A-9889-4163-9BB9-23EB5F1C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Formatted for Clustering (wide)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FB0A2657-9C0E-4831-984A-B9ED5609A24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33943859"/>
                  </p:ext>
                </p:extLst>
              </p:nvPr>
            </p:nvGraphicFramePr>
            <p:xfrm>
              <a:off x="838200" y="989556"/>
              <a:ext cx="5257800" cy="259080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314450">
                      <a:extLst>
                        <a:ext uri="{9D8B030D-6E8A-4147-A177-3AD203B41FA5}">
                          <a16:colId xmlns:a16="http://schemas.microsoft.com/office/drawing/2014/main" val="1835776675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2714848197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1731237207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237155803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73454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394206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5466966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73106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8366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FB0A2657-9C0E-4831-984A-B9ED5609A24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733943859"/>
                  </p:ext>
                </p:extLst>
              </p:nvPr>
            </p:nvGraphicFramePr>
            <p:xfrm>
              <a:off x="838200" y="989556"/>
              <a:ext cx="5257800" cy="259080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314450">
                      <a:extLst>
                        <a:ext uri="{9D8B030D-6E8A-4147-A177-3AD203B41FA5}">
                          <a16:colId xmlns:a16="http://schemas.microsoft.com/office/drawing/2014/main" val="1835776675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2714848197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1731237207"/>
                        </a:ext>
                      </a:extLst>
                    </a:gridCol>
                    <a:gridCol w="1314450">
                      <a:extLst>
                        <a:ext uri="{9D8B030D-6E8A-4147-A177-3AD203B41FA5}">
                          <a16:colId xmlns:a16="http://schemas.microsoft.com/office/drawing/2014/main" val="2371558034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7345418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3942068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5466966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731061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t="-411765" r="-300463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411765" r="-200463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0930" t="-411765" r="-101395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537" t="-411765" r="-926" b="-117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66000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734320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3D0A-9889-4163-9BB9-23EB5F1C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Formatted for Clustering (wide)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FB0A2657-9C0E-4831-984A-B9ED5609A24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99317766"/>
                  </p:ext>
                </p:extLst>
              </p:nvPr>
            </p:nvGraphicFramePr>
            <p:xfrm>
              <a:off x="838197" y="989556"/>
              <a:ext cx="6562725" cy="259080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312545">
                      <a:extLst>
                        <a:ext uri="{9D8B030D-6E8A-4147-A177-3AD203B41FA5}">
                          <a16:colId xmlns:a16="http://schemas.microsoft.com/office/drawing/2014/main" val="1835776675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2714848197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1731237207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2371558034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40384257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ar-AE" sz="2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sz="280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1" i="1" smtClean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2800" dirty="0"/>
                            <a:t>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73454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394206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5466966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731061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8366000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FB0A2657-9C0E-4831-984A-B9ED5609A249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99317766"/>
                  </p:ext>
                </p:extLst>
              </p:nvPr>
            </p:nvGraphicFramePr>
            <p:xfrm>
              <a:off x="838197" y="989556"/>
              <a:ext cx="6562725" cy="2590800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312545">
                      <a:extLst>
                        <a:ext uri="{9D8B030D-6E8A-4147-A177-3AD203B41FA5}">
                          <a16:colId xmlns:a16="http://schemas.microsoft.com/office/drawing/2014/main" val="1835776675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2714848197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1731237207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2371558034"/>
                        </a:ext>
                      </a:extLst>
                    </a:gridCol>
                    <a:gridCol w="1312545">
                      <a:extLst>
                        <a:ext uri="{9D8B030D-6E8A-4147-A177-3AD203B41FA5}">
                          <a16:colId xmlns:a16="http://schemas.microsoft.com/office/drawing/2014/main" val="403842579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State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2002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99074" t="-10588" r="-463" b="-4023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47345418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43942068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54669663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AR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7310616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t="-411765" r="-399537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465" t="-411765" r="-301395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99537" t="-411765" r="-200000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00930" t="-411765" r="-100930" b="-11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8366000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21109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EEF8-320B-4115-BFC2-8DA911EB6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 1/3 – Finance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E6778B-238D-4064-B840-DE92BCE48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0711" y="1143000"/>
            <a:ext cx="8150577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61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65EC47F-023D-40DE-A3A8-489C5F7C0806}" vid="{FB3243C5-C343-4069-B235-909FA552369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958F240675F449A1D3691307A02719" ma:contentTypeVersion="13" ma:contentTypeDescription="Create a new document." ma:contentTypeScope="" ma:versionID="7d7f09f0fcb7a58cc167713b9aca4a24">
  <xsd:schema xmlns:xsd="http://www.w3.org/2001/XMLSchema" xmlns:xs="http://www.w3.org/2001/XMLSchema" xmlns:p="http://schemas.microsoft.com/office/2006/metadata/properties" xmlns:ns3="4e78c694-ac62-4c92-86c5-4ccb1e6a9cff" xmlns:ns4="805a22d7-7bc8-43e0-8c5d-99ce65c20ce1" targetNamespace="http://schemas.microsoft.com/office/2006/metadata/properties" ma:root="true" ma:fieldsID="b1f8bbc9248b6a5d1f82eae92a2d7484" ns3:_="" ns4:_="">
    <xsd:import namespace="4e78c694-ac62-4c92-86c5-4ccb1e6a9cff"/>
    <xsd:import namespace="805a22d7-7bc8-43e0-8c5d-99ce65c20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8c694-ac62-4c92-86c5-4ccb1e6a9c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a22d7-7bc8-43e0-8c5d-99ce65c20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C6F301F-C373-4F42-806E-1C788EF4C5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78c694-ac62-4c92-86c5-4ccb1e6a9cff"/>
    <ds:schemaRef ds:uri="805a22d7-7bc8-43e0-8c5d-99ce65c20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77F620-B99D-41A3-8C27-862077EE3B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3C70B6-A126-4EC2-8D3B-B899F4C22B6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ECON 490</Template>
  <TotalTime>133</TotalTime>
  <Words>498</Words>
  <Application>Microsoft Office PowerPoint</Application>
  <PresentationFormat>Widescreen</PresentationFormat>
  <Paragraphs>145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The Gap Statistic &amp; Longitudinal Clustering</vt:lpstr>
      <vt:lpstr>Gap Statistic</vt:lpstr>
      <vt:lpstr>Gap Statistic – Theory</vt:lpstr>
      <vt:lpstr>Gap Statistic – Intuition </vt:lpstr>
      <vt:lpstr>Longitudinal Clustering</vt:lpstr>
      <vt:lpstr>Properly Formatted Data (long)</vt:lpstr>
      <vt:lpstr>Data Formatted for Clustering (wide)</vt:lpstr>
      <vt:lpstr>Data Formatted for Clustering (wide)</vt:lpstr>
      <vt:lpstr>Application 1/3 – Finance </vt:lpstr>
      <vt:lpstr>Application 2/3 – LR Occupational Trends</vt:lpstr>
      <vt:lpstr>Application 3/3 – Great Recession Purchases</vt:lpstr>
      <vt:lpstr>Application 3/3 – COVID Purchases</vt:lpstr>
      <vt:lpstr>To Do</vt:lpstr>
      <vt:lpstr>ENJOY BREAK!             BE SAFE!            HAVE FUN!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Gap Statistic &amp; Longitudinal Clustering</dc:title>
  <dc:creator>Julian Wade</dc:creator>
  <cp:lastModifiedBy>Julian Wade</cp:lastModifiedBy>
  <cp:revision>7</cp:revision>
  <dcterms:created xsi:type="dcterms:W3CDTF">2020-11-15T01:27:14Z</dcterms:created>
  <dcterms:modified xsi:type="dcterms:W3CDTF">2020-11-18T15:43:51Z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0x010100DE958F240675F449A1D3691307A02719</vt:lpwstr>
  </property>
</Properties>
</file>

<file path=docProps/thumbnail.jpeg>
</file>